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416" r:id="rId5"/>
    <p:sldId id="2462" r:id="rId6"/>
    <p:sldId id="2463" r:id="rId7"/>
    <p:sldId id="2464" r:id="rId8"/>
    <p:sldId id="2466" r:id="rId9"/>
    <p:sldId id="2465" r:id="rId10"/>
    <p:sldId id="2467" r:id="rId11"/>
    <p:sldId id="262" r:id="rId12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BABB"/>
    <a:srgbClr val="F2F2F2"/>
    <a:srgbClr val="FF0000"/>
    <a:srgbClr val="C00000"/>
    <a:srgbClr val="EFBCBD"/>
    <a:srgbClr val="FAAA86"/>
    <a:srgbClr val="6D84B4"/>
    <a:srgbClr val="4975C5"/>
    <a:srgbClr val="72BFC5"/>
    <a:srgbClr val="F3F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6735" autoAdjust="0"/>
  </p:normalViewPr>
  <p:slideViewPr>
    <p:cSldViewPr showGuides="1">
      <p:cViewPr varScale="1">
        <p:scale>
          <a:sx n="99" d="100"/>
          <a:sy n="99" d="100"/>
        </p:scale>
        <p:origin x="-972" y="-84"/>
      </p:cViewPr>
      <p:guideLst>
        <p:guide orient="horz" pos="1207"/>
        <p:guide orient="horz" pos="935"/>
        <p:guide pos="529"/>
        <p:guide pos="37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CC339-D2D4-A745-9942-4FAA2C2D524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现状梳理</a:t>
            </a:r>
            <a:endParaRPr lang="zh-CN" altLang="en-US" dirty="0"/>
          </a:p>
          <a:p>
            <a:r>
              <a:rPr lang="en-US" altLang="zh-CN" dirty="0"/>
              <a:t>1</a:t>
            </a:r>
            <a:r>
              <a:rPr lang="zh-CN" altLang="en-US" dirty="0"/>
              <a:t>、用户、机构重复建设</a:t>
            </a:r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、风险大、能力弱，多因素认证</a:t>
            </a:r>
            <a:endParaRPr lang="zh-CN" alt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、标准规范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建设目标</a:t>
            </a:r>
            <a:endParaRPr lang="zh-CN" altLang="en-US" dirty="0"/>
          </a:p>
          <a:p>
            <a:r>
              <a:rPr lang="zh-CN" altLang="en-US" dirty="0"/>
              <a:t>统一用户管理</a:t>
            </a:r>
            <a:endParaRPr lang="zh-CN" altLang="en-US" dirty="0"/>
          </a:p>
          <a:p>
            <a:r>
              <a:rPr lang="zh-CN" altLang="en-US" dirty="0"/>
              <a:t>统一用户组织机构管理</a:t>
            </a:r>
            <a:endParaRPr lang="zh-CN" altLang="en-US" dirty="0"/>
          </a:p>
          <a:p>
            <a:r>
              <a:rPr lang="zh-CN" altLang="en-US" dirty="0"/>
              <a:t>统一管理规范</a:t>
            </a:r>
            <a:r>
              <a:rPr lang="en-US" altLang="zh-CN" dirty="0"/>
              <a:t>--&gt;</a:t>
            </a:r>
            <a:r>
              <a:rPr lang="zh-CN" altLang="en-US" dirty="0"/>
              <a:t>统一服务和管理规范</a:t>
            </a:r>
            <a:endParaRPr lang="zh-CN" altLang="en-US" dirty="0"/>
          </a:p>
          <a:p>
            <a:r>
              <a:rPr lang="zh-CN" altLang="en-US" dirty="0"/>
              <a:t>删除自助服务平台</a:t>
            </a:r>
            <a:endParaRPr lang="zh-CN" altLang="en-US" dirty="0"/>
          </a:p>
          <a:p>
            <a:endParaRPr lang="zh-CN" altLang="en-US" dirty="0"/>
          </a:p>
          <a:p>
            <a:r>
              <a:rPr lang="en-US" altLang="zh-CN" dirty="0"/>
              <a:t>P6</a:t>
            </a:r>
            <a:r>
              <a:rPr lang="zh-CN" altLang="en-US" dirty="0"/>
              <a:t>：</a:t>
            </a:r>
            <a:endParaRPr lang="zh-CN" altLang="en-US" dirty="0"/>
          </a:p>
          <a:p>
            <a:r>
              <a:rPr lang="en-US" altLang="zh-CN" dirty="0"/>
              <a:t>(</a:t>
            </a:r>
            <a:r>
              <a:rPr lang="zh-CN" altLang="en-US" dirty="0"/>
              <a:t>周辉国</a:t>
            </a:r>
            <a:r>
              <a:rPr lang="en-US" altLang="zh-CN" dirty="0"/>
              <a:t>)</a:t>
            </a:r>
            <a:endParaRPr lang="en-US" altLang="zh-CN" dirty="0"/>
          </a:p>
          <a:p>
            <a:r>
              <a:rPr lang="zh-CN" altLang="en-US" dirty="0"/>
              <a:t>制定整个信息系统使用规范</a:t>
            </a:r>
            <a:r>
              <a:rPr lang="en-US" altLang="zh-CN" dirty="0"/>
              <a:t>--》</a:t>
            </a:r>
            <a:r>
              <a:rPr lang="zh-CN" altLang="en-US" dirty="0"/>
              <a:t>制定信息系统使用的规范</a:t>
            </a:r>
            <a:endParaRPr lang="zh-CN" altLang="en-US" dirty="0"/>
          </a:p>
          <a:p>
            <a:r>
              <a:rPr lang="zh-CN" altLang="en-US" dirty="0"/>
              <a:t>一体化</a:t>
            </a:r>
            <a:r>
              <a:rPr lang="en-US" altLang="zh-CN" dirty="0"/>
              <a:t>--》</a:t>
            </a:r>
            <a:r>
              <a:rPr lang="zh-CN" altLang="en-US" dirty="0"/>
              <a:t>删除</a:t>
            </a:r>
            <a:endParaRPr lang="zh-CN" altLang="en-US" dirty="0"/>
          </a:p>
          <a:p>
            <a:r>
              <a:rPr lang="zh-CN" altLang="en-US" dirty="0"/>
              <a:t>多套系统实现单点登录</a:t>
            </a:r>
            <a:r>
              <a:rPr lang="en-US" altLang="zh-CN" dirty="0"/>
              <a:t>--》</a:t>
            </a:r>
            <a:r>
              <a:rPr lang="zh-CN" altLang="en-US" dirty="0"/>
              <a:t>实现统一单点登录</a:t>
            </a:r>
            <a:endParaRPr lang="zh-CN" altLang="en-US" dirty="0"/>
          </a:p>
          <a:p>
            <a:r>
              <a:rPr lang="en-US" altLang="zh-CN" dirty="0"/>
              <a:t>(</a:t>
            </a:r>
            <a:r>
              <a:rPr lang="zh-CN" altLang="en-US" dirty="0"/>
              <a:t>范阳阳</a:t>
            </a:r>
            <a:r>
              <a:rPr lang="en-US" altLang="zh-CN" dirty="0"/>
              <a:t>)</a:t>
            </a:r>
            <a:r>
              <a:rPr lang="zh-CN" altLang="en-US" dirty="0"/>
              <a:t>价值，语句优化，去掉一体化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增加功能整体架构，用户模块、机构模块等，对接系统和功能架构合并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用户属性，去除产品自带字段，创建时间、修改时间等，增加类型、长度、必填，增加财务一体化需要的字段</a:t>
            </a:r>
            <a:endParaRPr lang="zh-CN" altLang="en-US" dirty="0"/>
          </a:p>
          <a:p>
            <a:r>
              <a:rPr lang="zh-CN" altLang="en-US" dirty="0"/>
              <a:t>用户类型梳理，正式、外部（大概方案）、客服、供应商（大概方案）、教育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机构同步，用户同步，增加用户类型，新增、修改、离职更新流程，确定同步时间，人力资源一天</a:t>
            </a:r>
            <a:r>
              <a:rPr lang="en-US" altLang="zh-CN" dirty="0"/>
              <a:t>3</a:t>
            </a:r>
            <a:r>
              <a:rPr lang="zh-CN" altLang="en-US" dirty="0"/>
              <a:t>次、物业一天两次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平台整体数据流动，上游、用户权限处理、消费者，三个框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作为中台用户中心的后台管理系统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应用系统统一名称、统一编码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计划，老系统用户、机构同步接口切换</a:t>
            </a:r>
            <a:r>
              <a:rPr lang="en-US" altLang="zh-CN" dirty="0"/>
              <a:t>IAM</a:t>
            </a:r>
            <a:r>
              <a:rPr lang="zh-CN" altLang="en-US" dirty="0"/>
              <a:t>中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应用系统对接工作量，增加时间表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不同用户类型存在哪个域</a:t>
            </a:r>
            <a:endParaRPr lang="zh-CN" altLang="en-US" dirty="0"/>
          </a:p>
          <a:p>
            <a:endParaRPr lang="zh-CN" altLang="en-US" dirty="0"/>
          </a:p>
          <a:p>
            <a:r>
              <a:rPr lang="en-US" altLang="zh-CN" dirty="0"/>
              <a:t>connector </a:t>
            </a:r>
            <a:r>
              <a:rPr lang="zh-CN" altLang="en-US" dirty="0"/>
              <a:t>数据同步 新增、更新等 加彩色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多格式认证： </a:t>
            </a:r>
            <a:r>
              <a:rPr lang="en-US" altLang="zh-CN" dirty="0"/>
              <a:t>AD</a:t>
            </a:r>
            <a:r>
              <a:rPr lang="zh-CN" altLang="en-US" dirty="0"/>
              <a:t>域账号、</a:t>
            </a:r>
            <a:r>
              <a:rPr lang="en-US" altLang="zh-CN" dirty="0"/>
              <a:t>AD</a:t>
            </a:r>
            <a:r>
              <a:rPr lang="zh-CN" altLang="en-US" dirty="0"/>
              <a:t>域账号</a:t>
            </a:r>
            <a:r>
              <a:rPr lang="en-US" altLang="zh-CN" dirty="0"/>
              <a:t>@</a:t>
            </a:r>
            <a:r>
              <a:rPr lang="zh-CN" altLang="en-US" dirty="0"/>
              <a:t>域名、邮件账号</a:t>
            </a:r>
            <a:r>
              <a:rPr lang="en-US" altLang="zh-CN" dirty="0"/>
              <a:t>@MAIL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非编制用户 禁用之前提醒管理员：（周辉国补充）提前</a:t>
            </a:r>
            <a:r>
              <a:rPr lang="en-US" altLang="zh-CN" dirty="0"/>
              <a:t>7</a:t>
            </a:r>
            <a:r>
              <a:rPr lang="zh-CN" altLang="en-US" dirty="0"/>
              <a:t>天提醒管理员该账号即将过期；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App id </a:t>
            </a:r>
            <a:r>
              <a:rPr lang="zh-CN" altLang="en-US" dirty="0"/>
              <a:t>是否有规则。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DDF0A-D377-8540-BF73-E95C9530E41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9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/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9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9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9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9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文本框 6"/>
          <p:cNvSpPr txBox="1"/>
          <p:nvPr/>
        </p:nvSpPr>
        <p:spPr>
          <a:xfrm>
            <a:off x="1415480" y="1916832"/>
            <a:ext cx="9433048" cy="830997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t">
            <a:spAutoFit/>
          </a:bodyPr>
          <a:lstStyle/>
          <a:p>
            <a:pPr algn="ctr"/>
            <a:r>
              <a:rPr lang="zh-CN" altLang="en-US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接口安全设计规范</a:t>
            </a:r>
            <a:endParaRPr lang="zh-CN" altLang="en-US" sz="4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88260" y="1625067"/>
            <a:ext cx="2687526" cy="1262931"/>
          </a:xfrm>
        </p:spPr>
        <p:txBody>
          <a:bodyPr/>
          <a:lstStyle/>
          <a:p>
            <a:pPr algn="ctr"/>
            <a:r>
              <a:rPr lang="zh-CN" altLang="en-US" b="1" dirty="0"/>
              <a:t>目录</a:t>
            </a:r>
            <a:endParaRPr lang="zh-CN" altLang="en-US" b="1" dirty="0"/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gray">
          <a:xfrm>
            <a:off x="2550066" y="908720"/>
            <a:ext cx="0" cy="539072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35100" rIns="0" bIns="35100" anchor="ctr"/>
          <a:lstStyle/>
          <a:p>
            <a:endParaRPr lang="en-US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3386679" y="2124397"/>
            <a:ext cx="6235700" cy="458787"/>
          </a:xfrm>
          <a:prstGeom prst="rect">
            <a:avLst/>
          </a:prstGeom>
          <a:solidFill>
            <a:srgbClr val="C00000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txBody>
          <a:bodyPr lIns="135000" tIns="35100" rIns="54000" bIns="35100" anchor="ctr"/>
          <a:lstStyle/>
          <a:p>
            <a:pPr latinLnBrk="1">
              <a:lnSpc>
                <a:spcPct val="120000"/>
              </a:lnSpc>
              <a:spcBef>
                <a:spcPct val="20000"/>
              </a:spcBef>
              <a:buClr>
                <a:srgbClr val="006600"/>
              </a:buClr>
              <a:buSzPct val="85000"/>
              <a:buFont typeface="Wingdings" panose="05000000000000000000" charset="0"/>
              <a:buNone/>
            </a:pPr>
            <a:r>
              <a:rPr lang="zh-CN" altLang="en-US" sz="2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总体安全设计规范</a:t>
            </a:r>
            <a:endParaRPr lang="en-US" altLang="zh-CN" sz="20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2665954" y="2111697"/>
            <a:ext cx="635000" cy="457200"/>
          </a:xfrm>
          <a:prstGeom prst="rect">
            <a:avLst/>
          </a:prstGeom>
          <a:solidFill>
            <a:srgbClr val="C00000"/>
          </a:solidFill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lIns="0" tIns="0" rIns="0" bIns="0" anchor="ctr"/>
          <a:lstStyle/>
          <a:p>
            <a:pPr algn="ctr" latinLnBrk="1">
              <a:lnSpc>
                <a:spcPct val="120000"/>
              </a:lnSpc>
              <a:spcBef>
                <a:spcPct val="20000"/>
              </a:spcBef>
              <a:buClr>
                <a:srgbClr val="006600"/>
              </a:buClr>
              <a:buSzPct val="85000"/>
              <a:buFont typeface="Wingdings" panose="05000000000000000000" charset="0"/>
              <a:buNone/>
              <a:defRPr/>
            </a:pPr>
            <a:r>
              <a:rPr lang="zh-CN" sz="2000" dirty="0">
                <a:solidFill>
                  <a:srgbClr val="FFFFFF"/>
                </a:solidFill>
                <a:latin typeface="Arial" panose="020B060402020209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endParaRPr lang="en-US" altLang="zh-CN" sz="2000" dirty="0">
              <a:solidFill>
                <a:srgbClr val="FFFFFF"/>
              </a:solidFill>
              <a:latin typeface="Arial" panose="020B060402020209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gray">
          <a:xfrm rot="5400000">
            <a:off x="2545144" y="2217876"/>
            <a:ext cx="209550" cy="249238"/>
          </a:xfrm>
          <a:prstGeom prst="triangle">
            <a:avLst>
              <a:gd name="adj" fmla="val 50000"/>
            </a:avLst>
          </a:prstGeom>
          <a:solidFill>
            <a:srgbClr val="C00000"/>
          </a:solidFill>
          <a:ln w="57150">
            <a:solidFill>
              <a:schemeClr val="bg1"/>
            </a:solidFill>
            <a:miter lim="800000"/>
          </a:ln>
        </p:spPr>
        <p:txBody>
          <a:bodyPr rot="10800000" vert="eaVert" wrap="none" lIns="0" tIns="46799" rIns="0" bIns="46799" anchor="ctr"/>
          <a:lstStyle/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3" name="内容占位符 2"/>
          <p:cNvSpPr txBox="1"/>
          <p:nvPr/>
        </p:nvSpPr>
        <p:spPr>
          <a:xfrm>
            <a:off x="3402986" y="2587128"/>
            <a:ext cx="5573334" cy="2642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1.1 Token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授权机制</a:t>
            </a:r>
            <a:endParaRPr lang="en-US" altLang="zh-CN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1.2 https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传输加密</a:t>
            </a:r>
            <a:endParaRPr lang="zh-CN" altLang="en-US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1.3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接口调用防滥用</a:t>
            </a:r>
            <a:endParaRPr lang="zh-CN" altLang="en-US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1.4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接口</a:t>
            </a:r>
            <a:r>
              <a:rPr lang="zh-CN" altLang="en-US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调用日志审计及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监控</a:t>
            </a:r>
            <a:endParaRPr lang="zh-CN" altLang="en-US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1.5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开发测试环境隔离</a:t>
            </a:r>
            <a:r>
              <a:rPr lang="en-US" altLang="zh-CN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600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脱敏处理</a:t>
            </a:r>
            <a:endParaRPr lang="zh-CN" altLang="en-US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lang="en-US" altLang="zh-CN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1.6 </a:t>
            </a:r>
            <a:r>
              <a:rPr lang="zh-CN" altLang="en-US" sz="1600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数据库运维监控审计</a:t>
            </a:r>
            <a:endParaRPr lang="en-US" altLang="zh-CN" sz="1600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88245" y="236220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1.1 </a:t>
            </a:r>
            <a:r>
              <a:rPr kumimoji="1"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Token</a:t>
            </a:r>
            <a:r>
              <a:rPr kumimoji="1"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授权机制</a:t>
            </a:r>
            <a:endParaRPr kumimoji="1"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kumimoji="1" lang="zh-CN" altLang="en-US" sz="2000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968208" y="1338408"/>
            <a:ext cx="41044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对于获得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Token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令牌信息后，访问用户相关接口，客户端请求的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url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需要带上如下参数：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时间戳：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timestamp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时间戳失效时间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:</a:t>
            </a:r>
            <a:r>
              <a:rPr lang="en-US" altLang="zh-CN" sz="16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5</a:t>
            </a:r>
            <a:r>
              <a:rPr lang="zh-CN" altLang="en-US" sz="16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</a:t>
            </a:r>
            <a:endParaRPr lang="en-US" altLang="zh-CN" sz="1600" b="1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Token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令牌：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token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Sign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签名：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sign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将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所有用户请求的参数按照字母排序（包括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timestamp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token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），然后根据</a:t>
            </a:r>
            <a:r>
              <a:rPr lang="en-US" altLang="zh-CN" sz="16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MD5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（加</a:t>
            </a:r>
            <a:r>
              <a:rPr lang="en-US" altLang="zh-CN" sz="1600" b="1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salt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），全部大写，生成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sign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签名</a:t>
            </a:r>
            <a:endParaRPr lang="zh-CN" altLang="en-US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905880" y="1340769"/>
            <a:ext cx="6770091" cy="4897170"/>
            <a:chOff x="905880" y="1340769"/>
            <a:chExt cx="6770091" cy="4897170"/>
          </a:xfrm>
        </p:grpSpPr>
        <p:sp>
          <p:nvSpPr>
            <p:cNvPr id="123" name="Shape 534"/>
            <p:cNvSpPr/>
            <p:nvPr/>
          </p:nvSpPr>
          <p:spPr>
            <a:xfrm>
              <a:off x="7281514" y="2932338"/>
              <a:ext cx="394457" cy="719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9340"/>
                  </a:lnTo>
                  <a:lnTo>
                    <a:pt x="0" y="13486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  <p:grpSp>
          <p:nvGrpSpPr>
            <p:cNvPr id="47" name="Group 10"/>
            <p:cNvGrpSpPr/>
            <p:nvPr/>
          </p:nvGrpSpPr>
          <p:grpSpPr>
            <a:xfrm>
              <a:off x="905880" y="2932338"/>
              <a:ext cx="3992441" cy="719038"/>
              <a:chOff x="1545760" y="3386950"/>
              <a:chExt cx="3493936" cy="644384"/>
            </a:xfrm>
            <a:solidFill>
              <a:schemeClr val="bg1">
                <a:lumMod val="85000"/>
              </a:schemeClr>
            </a:solidFill>
          </p:grpSpPr>
          <p:sp>
            <p:nvSpPr>
              <p:cNvPr id="120" name="Shape 536"/>
              <p:cNvSpPr/>
              <p:nvPr/>
            </p:nvSpPr>
            <p:spPr>
              <a:xfrm>
                <a:off x="4694491" y="3386950"/>
                <a:ext cx="345205" cy="644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9340"/>
                    </a:lnTo>
                    <a:lnTo>
                      <a:pt x="21600" y="13486"/>
                    </a:lnTo>
                    <a:lnTo>
                      <a:pt x="0" y="21600"/>
                    </a:lnTo>
                    <a:cubicBezTo>
                      <a:pt x="0" y="2160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  <p:sp>
            <p:nvSpPr>
              <p:cNvPr id="121" name="Shape 537"/>
              <p:cNvSpPr/>
              <p:nvPr/>
            </p:nvSpPr>
            <p:spPr>
              <a:xfrm>
                <a:off x="1545760" y="3386950"/>
                <a:ext cx="3151081" cy="6443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</p:grpSp>
        <p:grpSp>
          <p:nvGrpSpPr>
            <p:cNvPr id="49" name="Group 18"/>
            <p:cNvGrpSpPr/>
            <p:nvPr/>
          </p:nvGrpSpPr>
          <p:grpSpPr>
            <a:xfrm>
              <a:off x="905880" y="1340769"/>
              <a:ext cx="4403666" cy="959714"/>
              <a:chOff x="1545760" y="2152648"/>
              <a:chExt cx="3853814" cy="860072"/>
            </a:xfrm>
            <a:solidFill>
              <a:schemeClr val="bg1">
                <a:lumMod val="85000"/>
              </a:schemeClr>
            </a:solidFill>
          </p:grpSpPr>
          <p:sp>
            <p:nvSpPr>
              <p:cNvPr id="116" name="Shape 542"/>
              <p:cNvSpPr/>
              <p:nvPr/>
            </p:nvSpPr>
            <p:spPr>
              <a:xfrm>
                <a:off x="1545760" y="2152648"/>
                <a:ext cx="3344236" cy="6443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  <p:sp>
            <p:nvSpPr>
              <p:cNvPr id="117" name="Shape 543"/>
              <p:cNvSpPr/>
              <p:nvPr/>
            </p:nvSpPr>
            <p:spPr>
              <a:xfrm>
                <a:off x="4883415" y="2152648"/>
                <a:ext cx="516159" cy="8600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19997"/>
                    </a:lnTo>
                    <a:lnTo>
                      <a:pt x="18808" y="21600"/>
                    </a:lnTo>
                    <a:lnTo>
                      <a:pt x="0" y="16183"/>
                    </a:lnTo>
                    <a:cubicBezTo>
                      <a:pt x="0" y="16183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</p:grpSp>
        <p:grpSp>
          <p:nvGrpSpPr>
            <p:cNvPr id="51" name="Group 24"/>
            <p:cNvGrpSpPr/>
            <p:nvPr/>
          </p:nvGrpSpPr>
          <p:grpSpPr>
            <a:xfrm>
              <a:off x="905880" y="4346227"/>
              <a:ext cx="4403658" cy="959714"/>
              <a:chOff x="1545760" y="4457519"/>
              <a:chExt cx="3853808" cy="860072"/>
            </a:xfrm>
            <a:solidFill>
              <a:schemeClr val="bg1">
                <a:lumMod val="85000"/>
              </a:schemeClr>
            </a:solidFill>
          </p:grpSpPr>
          <p:sp>
            <p:nvSpPr>
              <p:cNvPr id="112" name="Shape 548"/>
              <p:cNvSpPr/>
              <p:nvPr/>
            </p:nvSpPr>
            <p:spPr>
              <a:xfrm>
                <a:off x="1545760" y="4671632"/>
                <a:ext cx="3336278" cy="6443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21600"/>
                    </a:lnTo>
                    <a:cubicBezTo>
                      <a:pt x="21600" y="21600"/>
                      <a:pt x="0" y="21600"/>
                      <a:pt x="0" y="2160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  <p:sp>
            <p:nvSpPr>
              <p:cNvPr id="113" name="Shape 549"/>
              <p:cNvSpPr/>
              <p:nvPr/>
            </p:nvSpPr>
            <p:spPr>
              <a:xfrm>
                <a:off x="4883415" y="4457519"/>
                <a:ext cx="516153" cy="8600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21600" y="1603"/>
                    </a:lnTo>
                    <a:lnTo>
                      <a:pt x="18808" y="0"/>
                    </a:lnTo>
                    <a:lnTo>
                      <a:pt x="0" y="5417"/>
                    </a:lnTo>
                    <a:cubicBezTo>
                      <a:pt x="0" y="5417"/>
                      <a:pt x="0" y="21600"/>
                      <a:pt x="0" y="21600"/>
                    </a:cubicBezTo>
                    <a:close/>
                  </a:path>
                </a:pathLst>
              </a:custGeom>
              <a:grpFill/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</p:grpSp>
        <p:sp>
          <p:nvSpPr>
            <p:cNvPr id="52" name="Shape 558"/>
            <p:cNvSpPr/>
            <p:nvPr/>
          </p:nvSpPr>
          <p:spPr>
            <a:xfrm>
              <a:off x="906768" y="1600581"/>
              <a:ext cx="225366" cy="20853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  <p:sp>
          <p:nvSpPr>
            <p:cNvPr id="53" name="Shape 562"/>
            <p:cNvSpPr/>
            <p:nvPr/>
          </p:nvSpPr>
          <p:spPr>
            <a:xfrm>
              <a:off x="906768" y="3194250"/>
              <a:ext cx="225366" cy="20853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  <p:sp>
          <p:nvSpPr>
            <p:cNvPr id="79" name="Shape 566"/>
            <p:cNvSpPr/>
            <p:nvPr/>
          </p:nvSpPr>
          <p:spPr>
            <a:xfrm>
              <a:off x="906768" y="4861110"/>
              <a:ext cx="225366" cy="208534"/>
            </a:xfrm>
            <a:prstGeom prst="rect">
              <a:avLst/>
            </a:prstGeom>
            <a:solidFill>
              <a:srgbClr val="C00000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  <p:sp>
          <p:nvSpPr>
            <p:cNvPr id="83" name="Text Placeholder 12"/>
            <p:cNvSpPr txBox="1"/>
            <p:nvPr/>
          </p:nvSpPr>
          <p:spPr>
            <a:xfrm>
              <a:off x="1226952" y="1482404"/>
              <a:ext cx="2984953" cy="427263"/>
            </a:xfrm>
            <a:prstGeom prst="rect">
              <a:avLst/>
            </a:prstGeom>
          </p:spPr>
          <p:txBody>
            <a:bodyPr lIns="0" rIns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1400" b="0" kern="1200" baseline="0">
                  <a:solidFill>
                    <a:schemeClr val="accent1"/>
                  </a:solidFill>
                  <a:latin typeface="U.S. 101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Aft>
                  <a:spcPts val="0"/>
                </a:spcAft>
              </a:pPr>
              <a:r>
                <a:rPr lang="en-US" altLang="zh-CN" sz="20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Token</a:t>
              </a:r>
              <a:r>
                <a:rPr lang="zh-CN" altLang="en-US" sz="20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授权机制</a:t>
              </a:r>
              <a:endParaRPr lang="zh-CN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5" name="Text Placeholder 12"/>
            <p:cNvSpPr txBox="1"/>
            <p:nvPr/>
          </p:nvSpPr>
          <p:spPr>
            <a:xfrm>
              <a:off x="1132486" y="2131225"/>
              <a:ext cx="3359076" cy="612527"/>
            </a:xfrm>
            <a:prstGeom prst="rect">
              <a:avLst/>
            </a:prstGeom>
          </p:spPr>
          <p:txBody>
            <a:bodyPr lIns="0" rIns="0" anchor="ctr">
              <a:no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800" b="0" kern="1200" baseline="0">
                  <a:solidFill>
                    <a:sysClr val="windowText" lastClr="000000"/>
                  </a:solidFill>
                  <a:latin typeface="Aller Light" panose="02000503000000020004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业务系统通过分配的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APP ID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和</a:t>
              </a:r>
              <a:r>
                <a:rPr lang="en-US" altLang="zh-CN" sz="14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APPKEY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登录后服务器给客户端返回一个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Token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Token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是双方访问凭证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86" name="组合 85"/>
            <p:cNvGrpSpPr/>
            <p:nvPr/>
          </p:nvGrpSpPr>
          <p:grpSpPr>
            <a:xfrm>
              <a:off x="4573994" y="1832195"/>
              <a:ext cx="3044011" cy="2972554"/>
              <a:chOff x="3566899" y="1605909"/>
              <a:chExt cx="1997947" cy="1997946"/>
            </a:xfrm>
          </p:grpSpPr>
          <p:sp>
            <p:nvSpPr>
              <p:cNvPr id="110" name="Shape 551"/>
              <p:cNvSpPr/>
              <p:nvPr/>
            </p:nvSpPr>
            <p:spPr>
              <a:xfrm>
                <a:off x="3566899" y="1605909"/>
                <a:ext cx="1997947" cy="19979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C00000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3375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 sz="2500">
                    <a:latin typeface="Aller Light"/>
                    <a:ea typeface="Aller Light"/>
                    <a:cs typeface="Aller Light"/>
                    <a:sym typeface="Aller Light"/>
                  </a:defRPr>
                </a:pPr>
                <a:endParaRPr kumimoji="0" sz="25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Aller Light"/>
                  <a:sym typeface="Aller Light"/>
                </a:endParaRPr>
              </a:p>
            </p:txBody>
          </p:sp>
          <p:sp>
            <p:nvSpPr>
              <p:cNvPr id="111" name="椭圆 110"/>
              <p:cNvSpPr/>
              <p:nvPr/>
            </p:nvSpPr>
            <p:spPr>
              <a:xfrm>
                <a:off x="3699991" y="1747171"/>
                <a:ext cx="1728790" cy="1728790"/>
              </a:xfrm>
              <a:prstGeom prst="ellipse">
                <a:avLst/>
              </a:prstGeom>
              <a:solidFill>
                <a:sysClr val="window" lastClr="FFFFFF">
                  <a:lumMod val="95000"/>
                </a:sys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rPr>
                  <a:t>安全设计</a:t>
                </a:r>
                <a:endParaRPr kumimoji="0" lang="zh-CN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  <p:sp>
          <p:nvSpPr>
            <p:cNvPr id="87" name="Text Placeholder 12"/>
            <p:cNvSpPr txBox="1"/>
            <p:nvPr/>
          </p:nvSpPr>
          <p:spPr>
            <a:xfrm>
              <a:off x="1188804" y="3108343"/>
              <a:ext cx="2984953" cy="427263"/>
            </a:xfrm>
            <a:prstGeom prst="rect">
              <a:avLst/>
            </a:prstGeom>
          </p:spPr>
          <p:txBody>
            <a:bodyPr lIns="0" rIns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1400" b="0" kern="1200" baseline="0">
                  <a:solidFill>
                    <a:schemeClr val="accent1"/>
                  </a:solidFill>
                  <a:latin typeface="U.S. 101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Aft>
                  <a:spcPts val="0"/>
                </a:spcAft>
              </a:pPr>
              <a:r>
                <a:rPr lang="zh-CN" altLang="en-US" sz="20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时间戳超时机制</a:t>
              </a:r>
              <a:endParaRPr lang="zh-CN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8" name="Text Placeholder 12"/>
            <p:cNvSpPr txBox="1"/>
            <p:nvPr/>
          </p:nvSpPr>
          <p:spPr>
            <a:xfrm>
              <a:off x="1132486" y="3682166"/>
              <a:ext cx="3359076" cy="885217"/>
            </a:xfrm>
            <a:prstGeom prst="rect">
              <a:avLst/>
            </a:prstGeom>
          </p:spPr>
          <p:txBody>
            <a:bodyPr lIns="0" rIns="0" anchor="ctr">
              <a:no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800" b="0" kern="1200" baseline="0">
                  <a:solidFill>
                    <a:sysClr val="windowText" lastClr="000000"/>
                  </a:solidFill>
                  <a:latin typeface="Aller Light" panose="02000503000000020004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每次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API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请求都带上当前时间的时间戳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timestamp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，服务端接收到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timestamp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后跟当前时间进行比对，如果时间戳超时，则认为该请求失效 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9" name="Text Placeholder 12"/>
            <p:cNvSpPr txBox="1"/>
            <p:nvPr/>
          </p:nvSpPr>
          <p:spPr>
            <a:xfrm>
              <a:off x="1236471" y="4726775"/>
              <a:ext cx="2984953" cy="427263"/>
            </a:xfrm>
            <a:prstGeom prst="rect">
              <a:avLst/>
            </a:prstGeom>
          </p:spPr>
          <p:txBody>
            <a:bodyPr lIns="0" rIns="0">
              <a:norm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1400" b="0" kern="1200" baseline="0">
                  <a:solidFill>
                    <a:schemeClr val="accent1"/>
                  </a:solidFill>
                  <a:latin typeface="U.S. 101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Aft>
                  <a:spcPts val="0"/>
                </a:spcAft>
              </a:pPr>
              <a:r>
                <a:rPr lang="zh-CN" altLang="en-US" sz="20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签名机制</a:t>
              </a:r>
              <a:endParaRPr lang="zh-CN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3" name="Text Placeholder 12"/>
            <p:cNvSpPr txBox="1"/>
            <p:nvPr/>
          </p:nvSpPr>
          <p:spPr>
            <a:xfrm>
              <a:off x="1132486" y="5375596"/>
              <a:ext cx="3359076" cy="862343"/>
            </a:xfrm>
            <a:prstGeom prst="rect">
              <a:avLst/>
            </a:prstGeom>
          </p:spPr>
          <p:txBody>
            <a:bodyPr lIns="0" rIns="0" anchor="ctr">
              <a:no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800" b="0" kern="1200" baseline="0">
                  <a:solidFill>
                    <a:sysClr val="windowText" lastClr="000000"/>
                  </a:solidFill>
                  <a:latin typeface="Aller Light" panose="02000503000000020004" pitchFamily="2" charset="0"/>
                  <a:ea typeface="Roboto" panose="02000000000000000000" pitchFamily="2" charset="0"/>
                  <a:cs typeface="+mn-cs"/>
                </a:defRPr>
              </a:lvl1pPr>
              <a:lvl2pPr marL="3429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将 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Token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和 时间戳 加上其他请求参数再用</a:t>
              </a:r>
              <a:r>
                <a:rPr lang="en-US" altLang="zh-CN" sz="14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MD5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算法加密，加密后的数据就是本次请求的签名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sign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，签名机制保证了数据不会被篡改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320" y="21272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1.2 https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传输加密</a:t>
            </a:r>
            <a:endParaRPr lang="en-US" altLang="zh-CN" sz="24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4" name="Group 6"/>
          <p:cNvGrpSpPr/>
          <p:nvPr/>
        </p:nvGrpSpPr>
        <p:grpSpPr>
          <a:xfrm>
            <a:off x="335360" y="1667623"/>
            <a:ext cx="3982799" cy="719038"/>
            <a:chOff x="7125311" y="3386950"/>
            <a:chExt cx="3485499" cy="644384"/>
          </a:xfrm>
          <a:solidFill>
            <a:schemeClr val="bg1">
              <a:lumMod val="85000"/>
            </a:schemeClr>
          </a:solidFill>
        </p:grpSpPr>
        <p:sp>
          <p:nvSpPr>
            <p:cNvPr id="55" name="Shape 533"/>
            <p:cNvSpPr/>
            <p:nvPr/>
          </p:nvSpPr>
          <p:spPr>
            <a:xfrm>
              <a:off x="7465374" y="3386950"/>
              <a:ext cx="3145436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  <p:sp>
          <p:nvSpPr>
            <p:cNvPr id="56" name="Shape 534"/>
            <p:cNvSpPr/>
            <p:nvPr/>
          </p:nvSpPr>
          <p:spPr>
            <a:xfrm>
              <a:off x="7125311" y="3386950"/>
              <a:ext cx="345204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9340"/>
                  </a:lnTo>
                  <a:lnTo>
                    <a:pt x="0" y="13486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375"/>
                </a:spcBef>
                <a:spcAft>
                  <a:spcPts val="0"/>
                </a:spcAft>
                <a:buClrTx/>
                <a:buSzTx/>
                <a:buFontTx/>
                <a:buNone/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 kumimoji="0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ller Light"/>
                <a:sym typeface="Aller Light"/>
              </a:endParaRPr>
            </a:p>
          </p:txBody>
        </p:sp>
      </p:grpSp>
      <p:sp>
        <p:nvSpPr>
          <p:cNvPr id="76" name="Shape 572"/>
          <p:cNvSpPr/>
          <p:nvPr/>
        </p:nvSpPr>
        <p:spPr>
          <a:xfrm>
            <a:off x="4099326" y="1929535"/>
            <a:ext cx="225366" cy="208534"/>
          </a:xfrm>
          <a:prstGeom prst="rect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3375"/>
              </a:spcBef>
              <a:spcAft>
                <a:spcPts val="0"/>
              </a:spcAft>
              <a:buClrTx/>
              <a:buSzTx/>
              <a:buFontTx/>
              <a:buNone/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 kumimoji="0" sz="2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ller Light"/>
              <a:sym typeface="Aller Light"/>
            </a:endParaRPr>
          </a:p>
        </p:txBody>
      </p:sp>
      <p:sp>
        <p:nvSpPr>
          <p:cNvPr id="100" name="Text Placeholder 12"/>
          <p:cNvSpPr txBox="1"/>
          <p:nvPr/>
        </p:nvSpPr>
        <p:spPr>
          <a:xfrm>
            <a:off x="1024377" y="1832932"/>
            <a:ext cx="2984953" cy="427263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zh-CN" alt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传输加密</a:t>
            </a:r>
            <a:endParaRPr lang="zh-CN" altLang="en-US" sz="20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Text Placeholder 12"/>
          <p:cNvSpPr txBox="1"/>
          <p:nvPr/>
        </p:nvSpPr>
        <p:spPr>
          <a:xfrm>
            <a:off x="929911" y="2481753"/>
            <a:ext cx="3359076" cy="61252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anose="02000000000000000000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对外提供的接口都使用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https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zh-CN" altLang="en-US" sz="2000" b="1" kern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904" y="2404776"/>
            <a:ext cx="479107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2840" y="26098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1.3 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接口调用防滥用</a:t>
            </a:r>
            <a:endParaRPr lang="en-US" altLang="zh-CN" sz="24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kumimoji="1" lang="zh-CN" altLang="en-US" sz="2000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055440" y="1700808"/>
            <a:ext cx="103691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接口调用白名单机制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对需要调用接口的服务器进行白名单限制来源</a:t>
            </a:r>
            <a:r>
              <a:rPr lang="en-US" altLang="zh-CN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IP</a:t>
            </a:r>
            <a:endParaRPr lang="en-US" altLang="zh-CN" sz="16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sz="1600" b="1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调用次数限制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单一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ip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或者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APPid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进行阈值限制，如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限制一天内累计访问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接口次数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&lt;1000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次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调用频率限制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单一</a:t>
            </a:r>
            <a:r>
              <a:rPr lang="en-US" altLang="zh-CN" sz="1600" dirty="0" err="1" smtClean="0">
                <a:latin typeface="仿宋" panose="02010609060101010101" pitchFamily="49" charset="-122"/>
                <a:ea typeface="仿宋" panose="02010609060101010101" pitchFamily="49" charset="-122"/>
              </a:rPr>
              <a:t>ip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或者</a:t>
            </a:r>
            <a:r>
              <a:rPr lang="en-US" altLang="zh-CN" sz="1600" dirty="0" err="1" smtClean="0">
                <a:latin typeface="仿宋" panose="02010609060101010101" pitchFamily="49" charset="-122"/>
                <a:ea typeface="仿宋" panose="02010609060101010101" pitchFamily="49" charset="-122"/>
              </a:rPr>
              <a:t>APPid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进行阈值限制，如限制</a:t>
            </a:r>
            <a:r>
              <a:rPr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访问接口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次数</a:t>
            </a:r>
            <a:r>
              <a:rPr lang="en-US" altLang="zh-CN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&lt;20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次</a:t>
            </a:r>
            <a:endParaRPr lang="en-US" altLang="zh-CN" sz="16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　　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调用数据内容限制</a:t>
            </a:r>
            <a:endParaRPr lang="en-US" alt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单一</a:t>
            </a:r>
            <a:r>
              <a:rPr lang="en-US" altLang="zh-CN" sz="1600" dirty="0" err="1">
                <a:latin typeface="仿宋" panose="02010609060101010101" pitchFamily="49" charset="-122"/>
                <a:ea typeface="仿宋" panose="02010609060101010101" pitchFamily="49" charset="-122"/>
              </a:rPr>
              <a:t>ip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或者</a:t>
            </a:r>
            <a:r>
              <a:rPr lang="en-US" altLang="zh-CN" sz="1600" dirty="0" err="1">
                <a:latin typeface="仿宋" panose="02010609060101010101" pitchFamily="49" charset="-122"/>
                <a:ea typeface="仿宋" panose="02010609060101010101" pitchFamily="49" charset="-122"/>
              </a:rPr>
              <a:t>APPid</a:t>
            </a:r>
            <a:r>
              <a:rPr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进行阈值限制，如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限制一天内无法请求超过</a:t>
            </a:r>
            <a:r>
              <a:rPr lang="en-US" altLang="zh-CN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5000</a:t>
            </a:r>
            <a:r>
              <a:rPr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条数据</a:t>
            </a:r>
            <a:endParaRPr lang="zh-CN" altLang="en-US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99700" y="21272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1.4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接口调用日志及监控</a:t>
            </a:r>
            <a:endParaRPr lang="en-US" altLang="zh-CN" sz="24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kumimoji="1" lang="zh-CN" altLang="en-US" sz="2000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09600" y="1556792"/>
            <a:ext cx="10454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	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应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进行审计的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事件日志：调用开始和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退出的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时间、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异常的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系统调用行为的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审计内容；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	每个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审计日志记录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中至少记录如下信息：事件的日期和时间、事件的类型、主题标识、事件的结果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(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成功、失败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)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和事件相关信息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所有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密码、身份证、手机号码等</a:t>
            </a:r>
            <a:r>
              <a:rPr lang="zh-CN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敏感数据</a:t>
            </a: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均不能在日志中出现，确实需要出现的，需要保存时隐去部分信息</a:t>
            </a:r>
            <a:r>
              <a:rPr lang="zh-CN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、通过监控大屏查看实时日志并进行查询、汇总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19665" y="21272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1.5 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开发测试环境隔离</a:t>
            </a: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脱敏处理</a:t>
            </a:r>
            <a:endParaRPr lang="en-US" altLang="zh-CN" sz="24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kumimoji="1" lang="zh-CN" altLang="en-US" sz="2000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055440" y="1700808"/>
            <a:ext cx="103691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为了保护数据安全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，生产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及测试环境进行隔离，彼此无法互访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将脱敏系统部署在生产环境，开通数据脱敏系统单向访问测试环境权限，脱敏系统从生产备库抽取数据，经过脱敏后直接入测试库。 </a:t>
            </a: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3418516"/>
            <a:ext cx="9190621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2525" y="21272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标题 1"/>
          <p:cNvSpPr txBox="1"/>
          <p:nvPr/>
        </p:nvSpPr>
        <p:spPr>
          <a:xfrm>
            <a:off x="479376" y="212857"/>
            <a:ext cx="8424936" cy="562074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n"/>
              <a:defRPr/>
            </a:pPr>
            <a:r>
              <a:rPr kumimoji="1"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1.6 </a:t>
            </a:r>
            <a:r>
              <a:rPr kumimoji="1"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数据库运维监控审计</a:t>
            </a:r>
            <a:endParaRPr lang="en-US" altLang="zh-CN" sz="24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标题 1"/>
          <p:cNvSpPr txBox="1"/>
          <p:nvPr/>
        </p:nvSpPr>
        <p:spPr>
          <a:xfrm>
            <a:off x="609600" y="692696"/>
            <a:ext cx="3935416" cy="6165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5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kumimoji="1" lang="zh-CN" altLang="en-US" sz="2000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安全设计</a:t>
            </a:r>
            <a:endParaRPr lang="en-US" altLang="zh-CN" sz="2000" b="1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055440" y="1700808"/>
            <a:ext cx="103691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为了保护数据安全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，生产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及测试环境进行隔离，彼此无法互访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所有运维操作必须通过堡垒机进行。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定期将对数据库的行为进行审计</a:t>
            </a:r>
            <a:endParaRPr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pic>
        <p:nvPicPr>
          <p:cNvPr id="3074" name="Picture 2" descr="https://timgsa.baidu.com/timg?image&amp;quality=80&amp;size=b9999_10000&amp;sec=1572430626710&amp;di=00a78fcc6d47a76100adc7d7ea405356&amp;imgtype=0&amp;src=http%3A%2F%2Fyzhtml01.book118.com%2F2016%2F12%2F03%2F13%2F47114322%2F10.files%2Ffile0001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2060848"/>
            <a:ext cx="3687709" cy="363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805" y="277495"/>
            <a:ext cx="1892300" cy="43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152265" y="2351792"/>
            <a:ext cx="3910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THANKS!</a:t>
            </a:r>
            <a:endParaRPr lang="en-US" altLang="zh-CN" sz="4000" b="1" dirty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93105" y="535559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1091</Words>
  <Application>WPS 演示</Application>
  <PresentationFormat>自定义</PresentationFormat>
  <Paragraphs>102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30" baseType="lpstr">
      <vt:lpstr>Arial</vt:lpstr>
      <vt:lpstr>方正书宋_GBK</vt:lpstr>
      <vt:lpstr>Wingdings</vt:lpstr>
      <vt:lpstr>宋体</vt:lpstr>
      <vt:lpstr>汉仪书宋二KW</vt:lpstr>
      <vt:lpstr>微软雅黑</vt:lpstr>
      <vt:lpstr>汉仪旗黑</vt:lpstr>
      <vt:lpstr>Wingdings</vt:lpstr>
      <vt:lpstr>仿宋</vt:lpstr>
      <vt:lpstr>Aller Light</vt:lpstr>
      <vt:lpstr>U.S. 101</vt:lpstr>
      <vt:lpstr>Roboto</vt:lpstr>
      <vt:lpstr>Aller Light</vt:lpstr>
      <vt:lpstr>Arial Unicode MS</vt:lpstr>
      <vt:lpstr>宋体</vt:lpstr>
      <vt:lpstr>等线</vt:lpstr>
      <vt:lpstr>汉仪中等线KW</vt:lpstr>
      <vt:lpstr>方正仿宋_GBK</vt:lpstr>
      <vt:lpstr>Thonburi</vt:lpstr>
      <vt:lpstr>苹方-简</vt:lpstr>
      <vt:lpstr>默认设计模板</vt:lpstr>
      <vt:lpstr>PowerPoint 演示文稿</vt:lpstr>
      <vt:lpstr>目录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zhuyangtong</cp:lastModifiedBy>
  <cp:revision>626</cp:revision>
  <dcterms:created xsi:type="dcterms:W3CDTF">2021-08-24T02:11:29Z</dcterms:created>
  <dcterms:modified xsi:type="dcterms:W3CDTF">2021-08-24T02:11:29Z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2052-3.7.0.5929</vt:lpwstr>
  </property>
</Properties>
</file>